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lexandria" pitchFamily="2" charset="-78"/>
      <p:regular r:id="rId13"/>
    </p:embeddedFont>
    <p:embeddedFont>
      <p:font typeface="Nobile" panose="02000503050000020004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6526B-14A0-E445-865B-63E79B82DF02}" type="datetimeFigureOut">
              <a:rPr lang="en-US" smtClean="0"/>
              <a:t>8/22/2025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50878C-9047-8647-812A-9CABDB318E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87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 /><Relationship Id="rId2" Type="http://schemas.openxmlformats.org/officeDocument/2006/relationships/hyperlink" Target="https://gamma.app/?utm_source=made-with-gamma" TargetMode="External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Relationship Id="rId5" Type="http://schemas.openxmlformats.org/officeDocument/2006/relationships/image" Target="../media/image18.png" /><Relationship Id="rId4" Type="http://schemas.openxmlformats.org/officeDocument/2006/relationships/image" Target="../media/image17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7" Type="http://schemas.openxmlformats.org/officeDocument/2006/relationships/image" Target="../media/image8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Relationship Id="rId6" Type="http://schemas.openxmlformats.org/officeDocument/2006/relationships/image" Target="../media/image7.png" /><Relationship Id="rId5" Type="http://schemas.openxmlformats.org/officeDocument/2006/relationships/image" Target="../media/image6.png" /><Relationship Id="rId4" Type="http://schemas.openxmlformats.org/officeDocument/2006/relationships/image" Target="../media/image5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10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Relationship Id="rId5" Type="http://schemas.openxmlformats.org/officeDocument/2006/relationships/image" Target="../media/image13.png" /><Relationship Id="rId4" Type="http://schemas.openxmlformats.org/officeDocument/2006/relationships/image" Target="../media/image12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54DA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Campus Bot:</a:t>
            </a: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AI-Powered Campus Navigation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Welcome to the future of campus navigation! This presentation introduces Campus Bot, your intelligent guide for SRMIST Modinagar, designed to make finding your way around effortless and efficient.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6635" y="547330"/>
            <a:ext cx="11399282" cy="622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Interactive Campus Map with </a:t>
            </a:r>
            <a:r>
              <a:rPr lang="en-US" sz="3900" dirty="0">
                <a:solidFill>
                  <a:srgbClr val="1B54DA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Navigation Path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696635" y="1567458"/>
            <a:ext cx="13237131" cy="6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Explore the dynamic interactive map feature, showcasing precise navigation paths to guide you effortlessly across the SRMIST Modinagar campus.</a:t>
            </a: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255" y="2557343"/>
            <a:ext cx="5907286" cy="2388751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0727" y="2557343"/>
            <a:ext cx="7155418" cy="2388751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255" y="5105281"/>
            <a:ext cx="13221891" cy="238875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805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Introduction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4416862"/>
            <a:ext cx="360545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What is Campus Bot?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506896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AI-powered chatbot combined with an interactive map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8740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Designed specifically for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SRMIST Modinagar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31626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Helps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students, visitors, and faculty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easily find classrooms, labs, hostels, and other facilities.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441686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Why Campus Bot?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599521" y="506896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Navigating a large campus is often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confusing for newcomers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587406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Traditional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signboards and paper maps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are limited and outdated.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667916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digital, real-time assistant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makes navigation easier, faster, and more interactive.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64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54DA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Problem</a:t>
            </a: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Statement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88883"/>
            <a:ext cx="6407944" cy="2093714"/>
          </a:xfrm>
          <a:prstGeom prst="roundRect">
            <a:avLst>
              <a:gd name="adj" fmla="val 4550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2488883"/>
            <a:ext cx="60960" cy="2093714"/>
          </a:xfrm>
          <a:prstGeom prst="roundRect">
            <a:avLst>
              <a:gd name="adj" fmla="val 156279"/>
            </a:avLst>
          </a:prstGeom>
          <a:solidFill>
            <a:srgbClr val="1B54DA"/>
          </a:solidFill>
          <a:ln/>
        </p:spPr>
      </p:sp>
      <p:sp>
        <p:nvSpPr>
          <p:cNvPr id="5" name="Text 3"/>
          <p:cNvSpPr/>
          <p:nvPr/>
        </p:nvSpPr>
        <p:spPr>
          <a:xfrm>
            <a:off x="1112044" y="2746177"/>
            <a:ext cx="28502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Campus Complexity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12044" y="3236595"/>
            <a:ext cx="5832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Large campuses are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confusing to navigate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for students, visitors, and staff, leading to wasted time.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488883"/>
            <a:ext cx="6408063" cy="2093714"/>
          </a:xfrm>
          <a:prstGeom prst="roundRect">
            <a:avLst>
              <a:gd name="adj" fmla="val 4550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428548" y="2488883"/>
            <a:ext cx="60960" cy="2093714"/>
          </a:xfrm>
          <a:prstGeom prst="roundRect">
            <a:avLst>
              <a:gd name="adj" fmla="val 156279"/>
            </a:avLst>
          </a:prstGeom>
          <a:solidFill>
            <a:srgbClr val="1B54DA"/>
          </a:solidFill>
          <a:ln/>
        </p:spPr>
      </p:sp>
      <p:sp>
        <p:nvSpPr>
          <p:cNvPr id="9" name="Text 7"/>
          <p:cNvSpPr/>
          <p:nvPr/>
        </p:nvSpPr>
        <p:spPr>
          <a:xfrm>
            <a:off x="7746802" y="2746177"/>
            <a:ext cx="34467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Generic Map Limitations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46802" y="3236595"/>
            <a:ext cx="58325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Apps like Google Maps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don't provide campus-specific routes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(hostels, classrooms, labs, canteens, etc.).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809411"/>
            <a:ext cx="6407944" cy="2093714"/>
          </a:xfrm>
          <a:prstGeom prst="roundRect">
            <a:avLst>
              <a:gd name="adj" fmla="val 4550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93790" y="4809411"/>
            <a:ext cx="60960" cy="2093714"/>
          </a:xfrm>
          <a:prstGeom prst="roundRect">
            <a:avLst>
              <a:gd name="adj" fmla="val 156279"/>
            </a:avLst>
          </a:prstGeom>
          <a:solidFill>
            <a:srgbClr val="1B54DA"/>
          </a:solidFill>
          <a:ln/>
        </p:spPr>
      </p:sp>
      <p:sp>
        <p:nvSpPr>
          <p:cNvPr id="13" name="Text 11"/>
          <p:cNvSpPr/>
          <p:nvPr/>
        </p:nvSpPr>
        <p:spPr>
          <a:xfrm>
            <a:off x="1112044" y="5066705"/>
            <a:ext cx="30106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No Indoor Navigation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12044" y="5557123"/>
            <a:ext cx="5832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Lack of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indoor navigation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for multi-floor buildings, elevators, and stairs, creating significant hurdles.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809411"/>
            <a:ext cx="6408063" cy="2093714"/>
          </a:xfrm>
          <a:prstGeom prst="roundRect">
            <a:avLst>
              <a:gd name="adj" fmla="val 4550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428548" y="4809411"/>
            <a:ext cx="60960" cy="2093714"/>
          </a:xfrm>
          <a:prstGeom prst="roundRect">
            <a:avLst>
              <a:gd name="adj" fmla="val 156279"/>
            </a:avLst>
          </a:prstGeom>
          <a:solidFill>
            <a:srgbClr val="1B54DA"/>
          </a:solidFill>
          <a:ln/>
        </p:spPr>
      </p:sp>
      <p:sp>
        <p:nvSpPr>
          <p:cNvPr id="17" name="Text 15"/>
          <p:cNvSpPr/>
          <p:nvPr/>
        </p:nvSpPr>
        <p:spPr>
          <a:xfrm>
            <a:off x="7746802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Limited Assistance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46802" y="5557123"/>
            <a:ext cx="58325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No </a:t>
            </a: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personalized assistance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for quick queries like "Where is Hostel A?", causing frustration and inefficiency.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Our Key </a:t>
            </a:r>
            <a:r>
              <a:rPr lang="en-US" sz="4450" dirty="0">
                <a:solidFill>
                  <a:srgbClr val="1B54DA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4196358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4901"/>
            <a:ext cx="28524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Accurate Navigation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Provide clear and precise directions to any location on campus, minimizing confusion.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40593"/>
            <a:ext cx="4196358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Intuitive Chatbot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Enable users to interact naturally using text queries for seamless information retrieval.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40593"/>
            <a:ext cx="4196358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Integrated Solution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Combine interactive map visualization with AI-based query handling for a powerful tool.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Enhanced UX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Deliver a modern UI with smooth animations, making navigation simple, engaging, and efficient.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1B54DA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Future Scalability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Design a system that can grow with more features like voice commands, AR, and real-time tracking.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4607" y="522208"/>
            <a:ext cx="7866340" cy="593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Campus Bot </a:t>
            </a:r>
            <a:r>
              <a:rPr lang="en-US" sz="3700" dirty="0">
                <a:solidFill>
                  <a:srgbClr val="1B54DA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System Architecture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607" y="1495187"/>
            <a:ext cx="949404" cy="11393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03797" y="1684973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User Interface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1803797" y="2095500"/>
            <a:ext cx="1216199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Frontend with Chatbot &amp; Interactive Map (React + Tailwind + Framer Motion).</a:t>
            </a:r>
            <a:endParaRPr lang="en-US" sz="1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607" y="2634496"/>
            <a:ext cx="949404" cy="113930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803797" y="2824282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Backend Logic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1803797" y="3234809"/>
            <a:ext cx="1216199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Handles queries and navigation processing (Node.js + Express / FastAPI planned).</a:t>
            </a:r>
            <a:endParaRPr lang="en-US" sz="14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607" y="3773805"/>
            <a:ext cx="949404" cy="113930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803797" y="3963591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Storage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1803797" y="4374118"/>
            <a:ext cx="1216199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Stores building names, coordinates, facility data (MongoDB / PostgreSQL planned).</a:t>
            </a:r>
            <a:endParaRPr lang="en-US" sz="14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607" y="4913114"/>
            <a:ext cx="949404" cy="113930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803797" y="5102900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AI Processing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1803797" y="5513427"/>
            <a:ext cx="1216199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Interprets user queries, finds location, generates optimal routes.</a:t>
            </a:r>
            <a:endParaRPr lang="en-US" sz="14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4607" y="6052423"/>
            <a:ext cx="949404" cy="113930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803797" y="6242209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Route &amp; Response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1803797" y="6652736"/>
            <a:ext cx="1216199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Delivers clear directions and interactive map displays back to the user.</a:t>
            </a:r>
            <a:endParaRPr lang="en-US" sz="1450" dirty="0"/>
          </a:p>
        </p:txBody>
      </p:sp>
      <p:sp>
        <p:nvSpPr>
          <p:cNvPr id="18" name="Text 11"/>
          <p:cNvSpPr/>
          <p:nvPr/>
        </p:nvSpPr>
        <p:spPr>
          <a:xfrm>
            <a:off x="664607" y="7405330"/>
            <a:ext cx="13301186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streamlined flow ensures rapid query processing and accurate navigation.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8411" y="485894"/>
            <a:ext cx="4417219" cy="5520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Core </a:t>
            </a:r>
            <a:r>
              <a:rPr lang="en-US" sz="3450" dirty="0">
                <a:solidFill>
                  <a:srgbClr val="1B54DA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Features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8411" y="1479709"/>
            <a:ext cx="363783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Chatbot for Natural Queries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618411" y="1987629"/>
            <a:ext cx="4176712" cy="847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Users can ask: </a:t>
            </a:r>
            <a:r>
              <a:rPr lang="en-US" sz="13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"Where is the basketball court?"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or </a:t>
            </a:r>
            <a:r>
              <a:rPr lang="en-US" sz="1350" i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"Show me the library."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The chatbot understands natural language.</a:t>
            </a:r>
            <a:endParaRPr lang="en-US" sz="1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411" y="3034308"/>
            <a:ext cx="4176712" cy="417671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233749" y="1479709"/>
            <a:ext cx="2650331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Interactive Map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5233749" y="1987629"/>
            <a:ext cx="4176712" cy="847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Functions similarly to Google Maps but is exclusively focused on the SRMIST campus layout.</a:t>
            </a:r>
            <a:endParaRPr lang="en-US" sz="13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749" y="3034308"/>
            <a:ext cx="4176712" cy="417671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8411" y="7608451"/>
            <a:ext cx="13393579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Additionally, new facilities can be easily added to the </a:t>
            </a: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Expandable Knowledge Base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and a </a:t>
            </a:r>
            <a:r>
              <a:rPr lang="en-US" sz="13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FastAPI backend</a:t>
            </a:r>
            <a:r>
              <a:rPr lang="en-US" sz="13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ensures real-time, smooth interactions.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11712"/>
            <a:ext cx="64233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Our Robust </a:t>
            </a:r>
            <a:r>
              <a:rPr lang="en-US" sz="4450" dirty="0">
                <a:solidFill>
                  <a:srgbClr val="1B54DA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Tech Stack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74119"/>
            <a:ext cx="13042821" cy="4443651"/>
          </a:xfrm>
          <a:prstGeom prst="roundRect">
            <a:avLst>
              <a:gd name="adj" fmla="val 214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481739"/>
            <a:ext cx="4342448" cy="2395657"/>
          </a:xfrm>
          <a:prstGeom prst="roundRect">
            <a:avLst>
              <a:gd name="adj" fmla="val 3977"/>
            </a:avLst>
          </a:prstGeom>
          <a:solidFill>
            <a:srgbClr val="D2DDF9"/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2708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Frontend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3198971"/>
            <a:ext cx="354865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HTML, CSS, JavaScript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(botverse.html) handle the chatbot UI and map interface for a smooth user experience.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143857" y="2481739"/>
            <a:ext cx="4342567" cy="2395657"/>
          </a:xfrm>
          <a:prstGeom prst="rect">
            <a:avLst/>
          </a:prstGeom>
          <a:solidFill>
            <a:srgbClr val="D2DDF9"/>
          </a:solidFill>
          <a:ln/>
        </p:spPr>
      </p:sp>
      <p:sp>
        <p:nvSpPr>
          <p:cNvPr id="8" name="Shape 6"/>
          <p:cNvSpPr/>
          <p:nvPr/>
        </p:nvSpPr>
        <p:spPr>
          <a:xfrm>
            <a:off x="5143857" y="2481739"/>
            <a:ext cx="30480" cy="2395657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9" name="Text 7"/>
          <p:cNvSpPr/>
          <p:nvPr/>
        </p:nvSpPr>
        <p:spPr>
          <a:xfrm>
            <a:off x="5710833" y="2708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Backend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710833" y="3198971"/>
            <a:ext cx="320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Python (FastAPI, Uvicorn)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processes chatbot queries and efficiently serves data, ensuring quick responses.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4860369" y="3396020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054" y="3502343"/>
            <a:ext cx="283488" cy="354330"/>
          </a:xfrm>
          <a:prstGeom prst="rect">
            <a:avLst/>
          </a:prstGeom>
        </p:spPr>
      </p:pic>
      <p:sp>
        <p:nvSpPr>
          <p:cNvPr id="13" name="Shape 10"/>
          <p:cNvSpPr/>
          <p:nvPr/>
        </p:nvSpPr>
        <p:spPr>
          <a:xfrm>
            <a:off x="9486424" y="2481739"/>
            <a:ext cx="4342567" cy="2395657"/>
          </a:xfrm>
          <a:prstGeom prst="rect">
            <a:avLst/>
          </a:prstGeom>
          <a:solidFill>
            <a:srgbClr val="D2DDF9"/>
          </a:solidFill>
          <a:ln/>
        </p:spPr>
      </p:sp>
      <p:sp>
        <p:nvSpPr>
          <p:cNvPr id="14" name="Shape 11"/>
          <p:cNvSpPr/>
          <p:nvPr/>
        </p:nvSpPr>
        <p:spPr>
          <a:xfrm>
            <a:off x="9486424" y="2481739"/>
            <a:ext cx="30480" cy="2395657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15" name="Text 12"/>
          <p:cNvSpPr/>
          <p:nvPr/>
        </p:nvSpPr>
        <p:spPr>
          <a:xfrm>
            <a:off x="10053399" y="2708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Map Integration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053399" y="3198971"/>
            <a:ext cx="354877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Leaflet.js + OpenStreetMap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display the campus map, markers, and navigation paths, providing clear visuals.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9202936" y="3396020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4620" y="3502343"/>
            <a:ext cx="283488" cy="354330"/>
          </a:xfrm>
          <a:prstGeom prst="rect">
            <a:avLst/>
          </a:prstGeom>
        </p:spPr>
      </p:pic>
      <p:sp>
        <p:nvSpPr>
          <p:cNvPr id="19" name="Shape 15"/>
          <p:cNvSpPr/>
          <p:nvPr/>
        </p:nvSpPr>
        <p:spPr>
          <a:xfrm>
            <a:off x="801410" y="4877395"/>
            <a:ext cx="6513790" cy="2032754"/>
          </a:xfrm>
          <a:prstGeom prst="rect">
            <a:avLst/>
          </a:prstGeom>
          <a:solidFill>
            <a:srgbClr val="D2DDF9"/>
          </a:solidFill>
          <a:ln/>
        </p:spPr>
      </p:sp>
      <p:sp>
        <p:nvSpPr>
          <p:cNvPr id="20" name="Shape 16"/>
          <p:cNvSpPr/>
          <p:nvPr/>
        </p:nvSpPr>
        <p:spPr>
          <a:xfrm>
            <a:off x="801410" y="4877395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21" name="Text 17"/>
          <p:cNvSpPr/>
          <p:nvPr/>
        </p:nvSpPr>
        <p:spPr>
          <a:xfrm>
            <a:off x="1028224" y="51042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AI / Logic</a:t>
            </a:r>
            <a:endParaRPr lang="en-US" sz="2200" dirty="0"/>
          </a:p>
        </p:txBody>
      </p:sp>
      <p:sp>
        <p:nvSpPr>
          <p:cNvPr id="22" name="Text 18"/>
          <p:cNvSpPr/>
          <p:nvPr/>
        </p:nvSpPr>
        <p:spPr>
          <a:xfrm>
            <a:off x="1028224" y="5594628"/>
            <a:ext cx="572000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Natural Language Processing (NLP)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enables intent recognition and accurate location mapping for precise directions.</a:t>
            </a:r>
            <a:endParaRPr lang="en-US" sz="1750" dirty="0"/>
          </a:p>
        </p:txBody>
      </p:sp>
      <p:sp>
        <p:nvSpPr>
          <p:cNvPr id="23" name="Shape 19"/>
          <p:cNvSpPr/>
          <p:nvPr/>
        </p:nvSpPr>
        <p:spPr>
          <a:xfrm>
            <a:off x="7315200" y="4877395"/>
            <a:ext cx="6513790" cy="2032754"/>
          </a:xfrm>
          <a:prstGeom prst="rect">
            <a:avLst/>
          </a:prstGeom>
          <a:solidFill>
            <a:srgbClr val="D2DDF9"/>
          </a:solidFill>
          <a:ln/>
        </p:spPr>
      </p:sp>
      <p:sp>
        <p:nvSpPr>
          <p:cNvPr id="24" name="Shape 20"/>
          <p:cNvSpPr/>
          <p:nvPr/>
        </p:nvSpPr>
        <p:spPr>
          <a:xfrm>
            <a:off x="7315200" y="4877395"/>
            <a:ext cx="30480" cy="2032754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25" name="Shape 21"/>
          <p:cNvSpPr/>
          <p:nvPr/>
        </p:nvSpPr>
        <p:spPr>
          <a:xfrm>
            <a:off x="7315200" y="4877395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B8C3DF"/>
          </a:solidFill>
          <a:ln/>
        </p:spPr>
      </p:sp>
      <p:sp>
        <p:nvSpPr>
          <p:cNvPr id="26" name="Text 22"/>
          <p:cNvSpPr/>
          <p:nvPr/>
        </p:nvSpPr>
        <p:spPr>
          <a:xfrm>
            <a:off x="7882176" y="51042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Database</a:t>
            </a:r>
            <a:endParaRPr lang="en-US" sz="2200" dirty="0"/>
          </a:p>
        </p:txBody>
      </p:sp>
      <p:sp>
        <p:nvSpPr>
          <p:cNvPr id="27" name="Text 23"/>
          <p:cNvSpPr/>
          <p:nvPr/>
        </p:nvSpPr>
        <p:spPr>
          <a:xfrm>
            <a:off x="7882176" y="5594628"/>
            <a:ext cx="572000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Custom JSON / Database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stores facility names, latitude-longitude coordinates, and other essential details for easy access.</a:t>
            </a:r>
            <a:endParaRPr lang="en-US" sz="1750" dirty="0"/>
          </a:p>
        </p:txBody>
      </p:sp>
      <p:sp>
        <p:nvSpPr>
          <p:cNvPr id="28" name="Shape 24"/>
          <p:cNvSpPr/>
          <p:nvPr/>
        </p:nvSpPr>
        <p:spPr>
          <a:xfrm>
            <a:off x="7031712" y="5610225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pic>
        <p:nvPicPr>
          <p:cNvPr id="2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3397" y="5716548"/>
            <a:ext cx="283488" cy="3543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Campus Bot: </a:t>
            </a:r>
            <a:r>
              <a:rPr lang="en-US" sz="4450" dirty="0">
                <a:solidFill>
                  <a:srgbClr val="1B54DA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Chatbot Interface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is the welcoming screen of Campus Bot, ready to assist users with their navigation needs before any conversation begins.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Campus Bot: </a:t>
            </a:r>
            <a:r>
              <a:rPr lang="en-US" sz="4450" dirty="0">
                <a:solidFill>
                  <a:srgbClr val="1B54DA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Backend in Action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Witness Campus Bot seamlessly operating with its FastAPI backend, demonstrating efficient data processing and responsiveness.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Shantanu Chaturvedi</cp:lastModifiedBy>
  <cp:revision>2</cp:revision>
  <dcterms:created xsi:type="dcterms:W3CDTF">2025-08-22T05:10:41Z</dcterms:created>
  <dcterms:modified xsi:type="dcterms:W3CDTF">2025-08-22T05:12:25Z</dcterms:modified>
</cp:coreProperties>
</file>